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0" r:id="rId2"/>
    <p:sldId id="302" r:id="rId3"/>
    <p:sldId id="283" r:id="rId4"/>
    <p:sldId id="284" r:id="rId5"/>
    <p:sldId id="296" r:id="rId6"/>
    <p:sldId id="259" r:id="rId7"/>
    <p:sldId id="260" r:id="rId8"/>
    <p:sldId id="261" r:id="rId9"/>
    <p:sldId id="262" r:id="rId10"/>
    <p:sldId id="264" r:id="rId11"/>
    <p:sldId id="265" r:id="rId12"/>
    <p:sldId id="268" r:id="rId13"/>
    <p:sldId id="289" r:id="rId14"/>
    <p:sldId id="285" r:id="rId15"/>
    <p:sldId id="286" r:id="rId16"/>
    <p:sldId id="287" r:id="rId17"/>
    <p:sldId id="269" r:id="rId18"/>
    <p:sldId id="291" r:id="rId19"/>
    <p:sldId id="301" r:id="rId20"/>
    <p:sldId id="270" r:id="rId21"/>
    <p:sldId id="271" r:id="rId22"/>
    <p:sldId id="299" r:id="rId23"/>
    <p:sldId id="293" r:id="rId24"/>
    <p:sldId id="273" r:id="rId25"/>
    <p:sldId id="294" r:id="rId26"/>
    <p:sldId id="300" r:id="rId27"/>
    <p:sldId id="295" r:id="rId28"/>
    <p:sldId id="29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194" y="-8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D110F-5523-4902-A25A-BBBF61724C39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6A576-2510-4EB9-AB2D-01015CD156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46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44C83ED-96E3-4B3E-A482-27E2D47B1C30}" type="slidenum">
              <a:rPr lang="ru-RU"/>
              <a:pPr eaLnBrk="1" hangingPunct="1"/>
              <a:t>7</a:t>
            </a:fld>
            <a:endParaRPr lang="ru-RU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233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32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9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DD24B-E421-4B2F-B825-94C730912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44773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F9F90-20C7-4075-8D8F-7BA803C91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06320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0F884-B5D5-4C84-B72E-F10F04900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76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915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85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046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59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658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60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40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7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36248">
              <a:srgbClr val="8686FF"/>
            </a:gs>
            <a:gs pos="65425">
              <a:srgbClr val="A9166C"/>
            </a:gs>
            <a:gs pos="43329">
              <a:srgbClr val="5E5EFF"/>
            </a:gs>
            <a:gs pos="64000">
              <a:srgbClr val="3333FF">
                <a:alpha val="78000"/>
              </a:srgbClr>
            </a:gs>
            <a:gs pos="76000">
              <a:srgbClr val="FF0000">
                <a:alpha val="99000"/>
              </a:srgbClr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2CB2-743E-4BF8-93E1-3AA463A7B6D6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15722-D554-4FD3-9D2E-EA6374FC7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36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file:///G:\&#1071;&#1085;&#1076;&#1077;&#1082;&#1089;_&#1050;&#1072;&#1088;&#1090;&#1080;&#1085;&#1082;&#1080;%20&#1075;&#1080;&#1073;&#1077;&#1083;&#1100;%20&#1048;_&#1057;&#1091;&#1089;&#1072;&#1085;&#1080;&#1085;&#1072;%20&#1082;&#1072;&#1088;&#1090;&#1080;&#1085;&#1072;%20&#1072;&#1074;&#1090;&#1086;&#1088;.files\DSC02124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file:///G:\&#1071;&#1085;&#1076;&#1077;&#1082;&#1089;_&#1050;&#1072;&#1088;&#1090;&#1080;&#1085;&#1082;&#1080;%20&#1087;&#1086;&#1076;&#1074;&#1080;&#1075;%20&#1048;&#1074;&#1072;&#1085;&#1072;%20&#1057;&#1091;&#1089;&#1072;&#1085;&#1080;&#1085;&#1072;%20&#1082;&#1072;&#1088;&#1090;&#1080;&#1085;&#1099;.files\2004-188w-37-01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85728"/>
            <a:ext cx="7786742" cy="3857652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Monotype Corsiva" pitchFamily="66" charset="0"/>
              </a:rPr>
              <a:t>Центр АРТ-образования, Всероссийский конкурс «Гордость Отчизны»: </a:t>
            </a:r>
            <a:endParaRPr lang="ru-RU" sz="4000" b="1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b="1" dirty="0">
                <a:solidFill>
                  <a:schemeClr val="tx1"/>
                </a:solidFill>
              </a:rPr>
              <a:t>Юбилейные даты России в 2013 году (история и культура)».</a:t>
            </a:r>
            <a:endParaRPr lang="ru-RU" sz="4000" b="1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r>
              <a:rPr lang="ru-RU" sz="4000" b="1" dirty="0" smtClean="0">
                <a:solidFill>
                  <a:schemeClr val="tx1"/>
                </a:solidFill>
                <a:latin typeface="Monotype Corsiva" pitchFamily="66" charset="0"/>
              </a:rPr>
              <a:t> 400 лет легендарному подвигу костромского крестьянина Ивана Сусанина (1613 г.) </a:t>
            </a:r>
          </a:p>
          <a:p>
            <a:r>
              <a:rPr lang="ru-RU" dirty="0" smtClean="0"/>
              <a:t> </a:t>
            </a:r>
          </a:p>
          <a:p>
            <a:pPr lvl="0"/>
            <a:r>
              <a:rPr lang="ru-RU" sz="4500" b="1" i="1" dirty="0" smtClean="0">
                <a:solidFill>
                  <a:srgbClr val="FF0000"/>
                </a:solidFill>
              </a:rPr>
              <a:t>презентация к уроку по истории России  </a:t>
            </a:r>
          </a:p>
          <a:p>
            <a:pPr lvl="0"/>
            <a:r>
              <a:rPr lang="ru-RU" sz="51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«Иван Сусанин – герой без награды»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3929066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b="1" dirty="0" err="1" smtClean="0">
                <a:solidFill>
                  <a:schemeClr val="bg1"/>
                </a:solidFill>
              </a:rPr>
              <a:t>Миначева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Гульчачак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Камиловна</a:t>
            </a:r>
            <a:r>
              <a:rPr lang="ru-RU" b="1" dirty="0" smtClean="0">
                <a:solidFill>
                  <a:schemeClr val="bg1"/>
                </a:solidFill>
              </a:rPr>
              <a:t>, учитель истории.</a:t>
            </a:r>
          </a:p>
          <a:p>
            <a:pPr lvl="0" algn="r"/>
            <a:r>
              <a:rPr lang="ru-RU" b="1" dirty="0" err="1" smtClean="0">
                <a:solidFill>
                  <a:schemeClr val="bg1"/>
                </a:solidFill>
              </a:rPr>
              <a:t>Миначева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Гульназ</a:t>
            </a:r>
            <a:r>
              <a:rPr lang="ru-RU" b="1" dirty="0" smtClean="0">
                <a:solidFill>
                  <a:schemeClr val="bg1"/>
                </a:solidFill>
              </a:rPr>
              <a:t> Альбертовна, ученик 7 класса </a:t>
            </a:r>
          </a:p>
          <a:p>
            <a:pPr lvl="0" algn="ctr"/>
            <a:endParaRPr lang="ru-RU" b="1" dirty="0" smtClean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4714884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Муниципальное бюджетное общеобразовательное учреждение </a:t>
            </a:r>
          </a:p>
          <a:p>
            <a:pPr lvl="0" algn="ctr"/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«</a:t>
            </a:r>
            <a:r>
              <a:rPr lang="ru-RU" sz="2400" b="1" dirty="0" err="1" smtClean="0">
                <a:solidFill>
                  <a:srgbClr val="FFFF00"/>
                </a:solidFill>
                <a:latin typeface="Monotype Corsiva" pitchFamily="66" charset="0"/>
              </a:rPr>
              <a:t>Малоцильнинская</a:t>
            </a:r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 средняя общеобразовательная школа» </a:t>
            </a:r>
          </a:p>
          <a:p>
            <a:pPr lvl="0" algn="ctr"/>
            <a:r>
              <a:rPr lang="ru-RU" sz="2400" b="1" dirty="0" err="1" smtClean="0">
                <a:solidFill>
                  <a:srgbClr val="FFFF00"/>
                </a:solidFill>
                <a:latin typeface="Monotype Corsiva" pitchFamily="66" charset="0"/>
              </a:rPr>
              <a:t>Дрожжановского</a:t>
            </a:r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 муниципального района  Республики  Татарстан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6143644"/>
            <a:ext cx="2141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bg1"/>
                </a:solidFill>
              </a:rPr>
              <a:t>Село Малая </a:t>
            </a:r>
            <a:r>
              <a:rPr lang="ru-RU" i="1" dirty="0" err="1" smtClean="0">
                <a:solidFill>
                  <a:schemeClr val="bg1"/>
                </a:solidFill>
              </a:rPr>
              <a:t>Цильна</a:t>
            </a:r>
            <a:endParaRPr lang="ru-RU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8" descr="1017-29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571480"/>
            <a:ext cx="4403730" cy="552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18193" y="188640"/>
            <a:ext cx="4824536" cy="136792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ru-RU" sz="1800" dirty="0" smtClean="0"/>
              <a:t>Главной достопримечательностью села является Успенская церковь, построенная на месте царского дома.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92080" y="692696"/>
            <a:ext cx="3600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Село </a:t>
            </a:r>
            <a:r>
              <a:rPr lang="ru-RU" dirty="0" err="1"/>
              <a:t>Домнино</a:t>
            </a:r>
            <a:r>
              <a:rPr lang="ru-RU" dirty="0"/>
              <a:t> – центр родового владения, досталось по наследству от родителей Ксении Ивановне Шестовой (в монашестве – великая старица Марфа), матери Михаила Федоровича Романова, позднее перешедшего в собственность Дома Романовых в качестве приданого. </a:t>
            </a:r>
          </a:p>
          <a:p>
            <a:pPr algn="ctr"/>
            <a:r>
              <a:rPr lang="ru-RU" dirty="0"/>
              <a:t> В конце осени – начале зимы 1612 года старица Марфа и Михаил Федорович покинули охваченную мятежом и пожарами Москву, удалились сначала в вотчину, а затем под Кострому в </a:t>
            </a:r>
            <a:r>
              <a:rPr lang="ru-RU" dirty="0" err="1"/>
              <a:t>Ипатьевский</a:t>
            </a:r>
            <a:r>
              <a:rPr lang="ru-RU" dirty="0"/>
              <a:t> монастырь. </a:t>
            </a:r>
          </a:p>
        </p:txBody>
      </p:sp>
    </p:spTree>
    <p:extLst>
      <p:ext uri="{BB962C8B-B14F-4D97-AF65-F5344CB8AC3E}">
        <p14:creationId xmlns:p14="http://schemas.microsoft.com/office/powerpoint/2010/main" val="3125279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Памятный камень недалеко от места подвига Ивана Сусанина (1613 год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3" y="142852"/>
            <a:ext cx="8811973" cy="628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357167"/>
            <a:ext cx="2857520" cy="2714643"/>
          </a:xfrm>
          <a:noFill/>
        </p:spPr>
        <p:txBody>
          <a:bodyPr>
            <a:normAutofit fontScale="70000" lnSpcReduction="20000"/>
          </a:bodyPr>
          <a:lstStyle/>
          <a:p>
            <a:pPr marL="90488" indent="-90488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      От села </a:t>
            </a:r>
            <a:r>
              <a:rPr lang="ru-RU" sz="2400" dirty="0" err="1" smtClean="0"/>
              <a:t>Домнино</a:t>
            </a:r>
            <a:r>
              <a:rPr lang="ru-RU" sz="2400" dirty="0" smtClean="0"/>
              <a:t> асфальтовая дорога ведет к камню, который стоит на краю высокого обрыва. Он был привезен сюда в 1988 году, при создании музея подвига Ивана Сусанина, с одного из карьеров под Костромой. Весит он 60 тонн.</a:t>
            </a:r>
          </a:p>
          <a:p>
            <a:pPr marL="90488" indent="-90488" eaLnBrk="1" hangingPunct="1">
              <a:buFont typeface="Wingdings" pitchFamily="2" charset="2"/>
              <a:buNone/>
              <a:defRPr/>
            </a:pPr>
            <a:endParaRPr lang="ru-RU" sz="2400" dirty="0" smtClean="0"/>
          </a:p>
          <a:p>
            <a:pPr marL="90488" indent="-90488" eaLnBrk="1" hangingPunct="1">
              <a:defRPr/>
            </a:pPr>
            <a:endParaRPr lang="ru-RU" sz="2400" dirty="0" smtClean="0"/>
          </a:p>
          <a:p>
            <a:pPr marL="90488" indent="-90488" eaLnBrk="1" hangingPunct="1">
              <a:buFont typeface="Wingdings" pitchFamily="2" charset="2"/>
              <a:buNone/>
              <a:defRPr/>
            </a:pPr>
            <a:endParaRPr lang="ru-RU" sz="24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788024" y="4005064"/>
            <a:ext cx="3491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Камень </a:t>
            </a:r>
            <a:r>
              <a:rPr lang="ru-RU" dirty="0">
                <a:solidFill>
                  <a:schemeClr val="bg1"/>
                </a:solidFill>
              </a:rPr>
              <a:t>с простой надписью: «Иван Сусанин 1613»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48829" y="4797152"/>
            <a:ext cx="4266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Подлинное </a:t>
            </a:r>
            <a:r>
              <a:rPr lang="ru-RU" dirty="0">
                <a:solidFill>
                  <a:schemeClr val="bg1"/>
                </a:solidFill>
              </a:rPr>
              <a:t>место гибели Ивана Сусанина</a:t>
            </a:r>
          </a:p>
        </p:txBody>
      </p:sp>
    </p:spTree>
    <p:extLst>
      <p:ext uri="{BB962C8B-B14F-4D97-AF65-F5344CB8AC3E}">
        <p14:creationId xmlns:p14="http://schemas.microsoft.com/office/powerpoint/2010/main" val="3283151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285720" y="5357826"/>
            <a:ext cx="8572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dirty="0">
                <a:solidFill>
                  <a:srgbClr val="FFFF00"/>
                </a:solidFill>
              </a:rPr>
              <a:t>  Через 10-20 минут неспешной прогулки по болоту открывается </a:t>
            </a:r>
            <a:r>
              <a:rPr lang="ru-RU" sz="2000" dirty="0" err="1">
                <a:solidFill>
                  <a:srgbClr val="FFFF00"/>
                </a:solidFill>
              </a:rPr>
              <a:t>безлесая</a:t>
            </a:r>
            <a:r>
              <a:rPr lang="ru-RU" sz="2000" dirty="0">
                <a:solidFill>
                  <a:srgbClr val="FFFF00"/>
                </a:solidFill>
              </a:rPr>
              <a:t> центральная часть болота. Здесь находится сосна с необычно ярким цветом </a:t>
            </a:r>
            <a:r>
              <a:rPr lang="ru-RU" sz="2000" dirty="0" err="1">
                <a:solidFill>
                  <a:srgbClr val="FFFF00"/>
                </a:solidFill>
              </a:rPr>
              <a:t>коры,якобы</a:t>
            </a:r>
            <a:r>
              <a:rPr lang="ru-RU" sz="2000" dirty="0">
                <a:solidFill>
                  <a:srgbClr val="FFFF00"/>
                </a:solidFill>
              </a:rPr>
              <a:t> впитавшая кровь Сусанина.. </a:t>
            </a:r>
          </a:p>
        </p:txBody>
      </p:sp>
      <p:pic>
        <p:nvPicPr>
          <p:cNvPr id="8" name="Picture 5" descr="boloto-2_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357166"/>
            <a:ext cx="8281987" cy="457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91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4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714876" y="785794"/>
            <a:ext cx="4043362" cy="532923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      Болото носит три </a:t>
            </a:r>
            <a:r>
              <a:rPr lang="ru-RU" sz="2400" dirty="0" err="1" smtClean="0"/>
              <a:t>названия-Чистое</a:t>
            </a:r>
            <a:r>
              <a:rPr lang="ru-RU" sz="2400" dirty="0" smtClean="0"/>
              <a:t> (наиболее </a:t>
            </a:r>
            <a:r>
              <a:rPr lang="ru-RU" sz="2400" dirty="0" err="1" smtClean="0"/>
              <a:t>употребимое</a:t>
            </a:r>
            <a:r>
              <a:rPr lang="ru-RU" sz="2400" dirty="0" smtClean="0"/>
              <a:t> сейчас), </a:t>
            </a:r>
            <a:r>
              <a:rPr lang="ru-RU" sz="2400" dirty="0" err="1" smtClean="0"/>
              <a:t>Исуповское</a:t>
            </a:r>
            <a:r>
              <a:rPr lang="ru-RU" sz="2400" dirty="0" smtClean="0"/>
              <a:t> (по названию села на его южном краю) и </a:t>
            </a:r>
            <a:r>
              <a:rPr lang="ru-RU" sz="2400" dirty="0" err="1" smtClean="0"/>
              <a:t>Сусанинское</a:t>
            </a:r>
            <a:r>
              <a:rPr lang="ru-RU" sz="2400" dirty="0" smtClean="0"/>
              <a:t>. Болото является заповедным. По болоту проложена экскурсионная тропа- гать из досок.</a:t>
            </a:r>
          </a:p>
        </p:txBody>
      </p:sp>
      <p:pic>
        <p:nvPicPr>
          <p:cNvPr id="13315" name="Picture 9" descr="avto_06_082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714356"/>
            <a:ext cx="4392613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402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071810"/>
            <a:ext cx="7800972" cy="3597269"/>
          </a:xfrm>
        </p:spPr>
        <p:txBody>
          <a:bodyPr>
            <a:normAutofit/>
          </a:bodyPr>
          <a:lstStyle/>
          <a:p>
            <a:r>
              <a:rPr lang="ru-RU" b="1" dirty="0" smtClean="0"/>
              <a:t>Место гибели Ивана Сусанина</a:t>
            </a: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Картинка 2 из 15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02860"/>
            <a:ext cx="8715436" cy="6500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86380" y="214290"/>
            <a:ext cx="3714744" cy="50783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Вот </a:t>
            </a:r>
            <a:r>
              <a:rPr lang="en-US" dirty="0" smtClean="0"/>
              <a:t> </a:t>
            </a:r>
            <a:r>
              <a:rPr lang="ru-RU" dirty="0" smtClean="0"/>
              <a:t>тут-то,  по  народному преданию,  и  совершил  свой </a:t>
            </a:r>
            <a:endParaRPr lang="en-US" dirty="0" smtClean="0"/>
          </a:p>
          <a:p>
            <a:pPr algn="ctr"/>
            <a:r>
              <a:rPr lang="ru-RU" dirty="0" smtClean="0"/>
              <a:t> подвиг Иван Сусанин.</a:t>
            </a:r>
            <a:br>
              <a:rPr lang="ru-RU" dirty="0" smtClean="0"/>
            </a:br>
            <a:r>
              <a:rPr lang="ru-RU" dirty="0" smtClean="0"/>
              <a:t>Долго шли вдоль берега, лошади проваливались в трясину и тонули. Началась вьюга. Отряд вошел в лес. Сусанин двигался вперед, за ним шляхтичи. «Из этого леса вам уже не выбраться. Здесь вы погибнете»- сказал Сусанин. Выбившиеся из сил, окоченевшие враги просили крестьянина вывести их из леса на дорогу, обещая ему за это не только жизнь, но и все имевшееся у них награбленное золото. Но старик был непоколебим. Шляхтичи набросились на него и изрубили саблями.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5721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FFFF00"/>
                </a:solidFill>
              </a:rPr>
              <a:t>Рядом находится столбик с металлическим ящиком-алтарем. 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3"/>
            <a:ext cx="6143668" cy="425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4071942"/>
            <a:ext cx="4357702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Куда ты завел нас? - лях старый вскричал.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Туда куда нужно! - Сусанин сказал.-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Убейте, замучьте! - моя здесь могила!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Но знайте и рвитесь: я спас Михаила!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Предателя, мнили, во мне вы нашли: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Их нет и не будет, на русской земли!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В ней каждый Отчизну с младенчества любит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И душу изменой свою не погубит.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357167"/>
            <a:ext cx="4857784" cy="2643206"/>
          </a:xfrm>
        </p:spPr>
        <p:txBody>
          <a:bodyPr/>
          <a:lstStyle/>
          <a:p>
            <a:pPr>
              <a:buNone/>
            </a:pPr>
            <a:r>
              <a:rPr lang="ru-RU" sz="2000" dirty="0">
                <a:latin typeface="Monotype Corsiva" pitchFamily="66" charset="0"/>
              </a:rPr>
              <a:t>«Умри же! – сарматы герою вскричали,</a:t>
            </a:r>
          </a:p>
          <a:p>
            <a:pPr>
              <a:buNone/>
            </a:pPr>
            <a:r>
              <a:rPr lang="ru-RU" sz="2000" dirty="0">
                <a:latin typeface="Monotype Corsiva" pitchFamily="66" charset="0"/>
              </a:rPr>
              <a:t>И сабли над старцем, свистя, засверкали.-</a:t>
            </a:r>
          </a:p>
          <a:p>
            <a:pPr>
              <a:buNone/>
            </a:pPr>
            <a:r>
              <a:rPr lang="ru-RU" sz="2000" dirty="0">
                <a:latin typeface="Monotype Corsiva" pitchFamily="66" charset="0"/>
              </a:rPr>
              <a:t>Погибни, предатель! Конец твой настал!»</a:t>
            </a:r>
          </a:p>
          <a:p>
            <a:pPr>
              <a:buNone/>
            </a:pPr>
            <a:r>
              <a:rPr lang="ru-RU" sz="2000" dirty="0">
                <a:latin typeface="Monotype Corsiva" pitchFamily="66" charset="0"/>
              </a:rPr>
              <a:t>И твердый Сусанин весь в язвах упал!</a:t>
            </a:r>
          </a:p>
          <a:p>
            <a:pPr>
              <a:buNone/>
            </a:pPr>
            <a:r>
              <a:rPr lang="ru-RU" sz="2000" dirty="0">
                <a:latin typeface="Monotype Corsiva" pitchFamily="66" charset="0"/>
              </a:rPr>
              <a:t>Снег чистый чистейшая кровь обагрила,-</a:t>
            </a:r>
          </a:p>
          <a:p>
            <a:pPr>
              <a:buNone/>
            </a:pPr>
            <a:r>
              <a:rPr lang="ru-RU" sz="2000" dirty="0">
                <a:latin typeface="Monotype Corsiva" pitchFamily="66" charset="0"/>
              </a:rPr>
              <a:t>Она для России спасла Михаила!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0" descr="Картинка 16 из 41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1000108"/>
            <a:ext cx="4545789" cy="40498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00100" y="5072074"/>
            <a:ext cx="714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 утру следующего дня метель стихла. Долго крестьяне искали Сусанина. Под вечер Богдан </a:t>
            </a:r>
            <a:r>
              <a:rPr lang="ru-RU" dirty="0" err="1" smtClean="0"/>
              <a:t>Сабинин</a:t>
            </a:r>
            <a:r>
              <a:rPr lang="ru-RU" dirty="0" smtClean="0"/>
              <a:t> с соседями набрел на замерзших захватчиков, а затем обнаружили и тело Сусанина.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083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2844" y="404813"/>
            <a:ext cx="8501122" cy="3238501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ru-RU" sz="2400" b="1" dirty="0" smtClean="0">
                <a:latin typeface="Monotype Corsiva" pitchFamily="66" charset="0"/>
              </a:rPr>
              <a:t>     Поселок Сусанино  с музеем, посвященным народному герою.</a:t>
            </a:r>
          </a:p>
        </p:txBody>
      </p:sp>
      <p:pic>
        <p:nvPicPr>
          <p:cNvPr id="15363" name="Picture 7" descr="avto_06_084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1000108"/>
            <a:ext cx="7929618" cy="542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406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42852"/>
            <a:ext cx="5643602" cy="642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429256" y="214290"/>
            <a:ext cx="3429024" cy="480131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На массивном постаменте в виде куба – колонна из </a:t>
            </a:r>
            <a:r>
              <a:rPr lang="ru-RU" dirty="0" err="1" smtClean="0">
                <a:latin typeface="Monotype Corsiva" pitchFamily="66" charset="0"/>
              </a:rPr>
              <a:t>розового</a:t>
            </a:r>
            <a:r>
              <a:rPr lang="ru-RU" dirty="0" smtClean="0">
                <a:latin typeface="Monotype Corsiva" pitchFamily="66" charset="0"/>
              </a:rPr>
              <a:t> гранита, которую венчал бюст юного царя Михаила. У подножия колонны, преклонив колено, – молящаяся фигура Ивана Сусанина. Рядом с фигурой героя – грамоты, дарованные государем его роду. Царь щедро отплатил за усердие и верность: он подарил детям своего спасителя земли, лежащие в окрестностях Домнина, освободил жителей этой деревни от всех податей и повинностей. Это должно было на вечные времена отличать потомков Сусанина от других государственных крестьян.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28"/>
            <a:ext cx="2571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 1851 году  по велению Николая 1 был установлен памятник Ивану Сусанину в центре  г. Костромы.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йназ\Desktop\ивсусанин\жалованнаяграмо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392488" cy="582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0" y="1509552"/>
            <a:ext cx="2952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Жалованная Грамота. 1619 года. От самого царя Михаила Романова. Дана детям Ивана Сусанина, внукам, правнукам... </a:t>
            </a:r>
          </a:p>
        </p:txBody>
      </p:sp>
    </p:spTree>
    <p:extLst>
      <p:ext uri="{BB962C8B-B14F-4D97-AF65-F5344CB8AC3E}">
        <p14:creationId xmlns:p14="http://schemas.microsoft.com/office/powerpoint/2010/main" val="21036199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908720"/>
            <a:ext cx="7499176" cy="521744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Цель: </a:t>
            </a:r>
            <a:endParaRPr lang="ru-RU" dirty="0" smtClean="0"/>
          </a:p>
          <a:p>
            <a:r>
              <a:rPr lang="ru-RU" dirty="0" smtClean="0"/>
              <a:t>воспитание </a:t>
            </a:r>
            <a:r>
              <a:rPr lang="ru-RU" dirty="0"/>
              <a:t>патриотизма у </a:t>
            </a:r>
            <a:r>
              <a:rPr lang="ru-RU" dirty="0" smtClean="0"/>
              <a:t>учащихся 7 класса. </a:t>
            </a:r>
          </a:p>
          <a:p>
            <a:r>
              <a:rPr lang="ru-RU" dirty="0" smtClean="0"/>
              <a:t>Задачи:</a:t>
            </a:r>
          </a:p>
          <a:p>
            <a:r>
              <a:rPr lang="ru-RU" dirty="0"/>
              <a:t>показать подвиг </a:t>
            </a:r>
            <a:r>
              <a:rPr lang="ru-RU" dirty="0" smtClean="0"/>
              <a:t> Ивана Сусанина  </a:t>
            </a:r>
            <a:r>
              <a:rPr lang="ru-RU" dirty="0"/>
              <a:t>во имя спасения Отечества от чужеземных захватчиков.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у ребят чувство патриотизма к своей Родине, уважения своих </a:t>
            </a:r>
            <a:r>
              <a:rPr lang="ru-RU" dirty="0" err="1"/>
              <a:t>предков,исходя</a:t>
            </a:r>
            <a:r>
              <a:rPr lang="ru-RU" dirty="0"/>
              <a:t> из событий далекого прошлого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1379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9" descr="avto_06_082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1785926"/>
            <a:ext cx="6604019" cy="489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596" y="285728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 сожалению, этот прекрасный памятник был разрушен в 1918 году, и можно увидеть лишь лежащую на земле колонну, оставшуюся от памятника.</a:t>
            </a:r>
            <a:br>
              <a:rPr lang="ru-RU" dirty="0" smtClean="0"/>
            </a:b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921914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5"/>
          <p:cNvSpPr txBox="1">
            <a:spLocks noChangeArrowheads="1"/>
          </p:cNvSpPr>
          <p:nvPr/>
        </p:nvSpPr>
        <p:spPr bwMode="auto">
          <a:xfrm>
            <a:off x="285720" y="857232"/>
            <a:ext cx="3571900" cy="3905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50000"/>
              </a:spcBef>
            </a:pPr>
            <a:r>
              <a:rPr lang="ru-RU" sz="2400" dirty="0">
                <a:latin typeface="Monotype Corsiva" pitchFamily="66" charset="0"/>
              </a:rPr>
              <a:t>   Новый 12- метровый монумент Ивана Сусанина сооруженный по проекту московского скульптора </a:t>
            </a:r>
            <a:r>
              <a:rPr lang="ru-RU" sz="2400" dirty="0" err="1">
                <a:latin typeface="Monotype Corsiva" pitchFamily="66" charset="0"/>
              </a:rPr>
              <a:t>Лавинского</a:t>
            </a:r>
            <a:r>
              <a:rPr lang="ru-RU" sz="2400" dirty="0">
                <a:latin typeface="Monotype Corsiva" pitchFamily="66" charset="0"/>
              </a:rPr>
              <a:t> и архитекторов Марковского и </a:t>
            </a:r>
            <a:r>
              <a:rPr lang="ru-RU" sz="2400" dirty="0" err="1">
                <a:latin typeface="Monotype Corsiva" pitchFamily="66" charset="0"/>
              </a:rPr>
              <a:t>Бубнова,-достойный</a:t>
            </a:r>
            <a:r>
              <a:rPr lang="ru-RU" sz="2400" dirty="0">
                <a:latin typeface="Monotype Corsiva" pitchFamily="66" charset="0"/>
              </a:rPr>
              <a:t> памятник народному герою. </a:t>
            </a:r>
          </a:p>
        </p:txBody>
      </p:sp>
      <p:pic>
        <p:nvPicPr>
          <p:cNvPr id="17411" name="Picture 7" descr="Памятник Ивану Сусанину в Костром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357166"/>
            <a:ext cx="4651957" cy="607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6248" y="28572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Позднее в центре Костромы был установлен новый памятник.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14810" y="57864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Но главный памятник Сусанину – это память в сердцах признательных потомков.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2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Кладбище в Домнине, где, возможно, и был похоронен Сусан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208963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539750" y="5942013"/>
            <a:ext cx="7704138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1400"/>
              <a:t>Кладбище в селе Домнино. Фото Н.М. Бекаревича. 1895 г.</a:t>
            </a:r>
            <a:br>
              <a:rPr lang="ru-RU" sz="1400"/>
            </a:br>
            <a:r>
              <a:rPr lang="ru-RU" sz="1400"/>
              <a:t>На этом месте находился древний храм Воскресения Христов. Неизвестные источники утверждают, что именно на этом кладбище захоронен Иван Сусанин</a:t>
            </a:r>
            <a:endParaRPr lang="ru-RU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35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7"/>
            <a:ext cx="8429684" cy="2500329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dirty="0" smtClean="0"/>
              <a:t>В 2004 году  в заболоченной местности близ села Домнина Костромской области местные археологи при раскопках обнаружили около сорока </a:t>
            </a:r>
            <a:r>
              <a:rPr lang="ru-RU" dirty="0" err="1" smtClean="0"/>
              <a:t>непогребенных</a:t>
            </a:r>
            <a:r>
              <a:rPr lang="ru-RU" dirty="0" smtClean="0"/>
              <a:t> человеческих останков. Среди фрагментов скелетов были найдены католические четырехконечные кресты, и – один </a:t>
            </a:r>
            <a:r>
              <a:rPr lang="ru-RU" dirty="0" err="1" smtClean="0"/>
              <a:t>осьмиконечный</a:t>
            </a:r>
            <a:r>
              <a:rPr lang="ru-RU" dirty="0" smtClean="0"/>
              <a:t> православный, сильно изрубленный… Возраст останков и сохранившихся рядом с ними предметов при исследовании был определен приблизительно в 400 лет. Археологи сразу же выдвинули версию, что православный крест принадлежал зверски убитому поляками Ивану Сусанину, а католические – тем самым полякам и литовцам, которых он завел в болото.</a:t>
            </a:r>
          </a:p>
          <a:p>
            <a:endParaRPr lang="ru-RU" dirty="0"/>
          </a:p>
        </p:txBody>
      </p:sp>
      <p:pic>
        <p:nvPicPr>
          <p:cNvPr id="4" name="Picture 2" descr="E:\649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428868"/>
            <a:ext cx="7191412" cy="4095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404813"/>
            <a:ext cx="3174993" cy="5794375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  </a:t>
            </a:r>
            <a:r>
              <a:rPr lang="ru-RU" sz="2400" dirty="0" smtClean="0"/>
              <a:t>Сегодня, спустя четыре столетия, у гостей Костромского края есть возможность воочию увидеть и пройти по той глухой топи, куда Сусанин завел польский отряд и где отдал «Свою жизнь за царя» и Отечество.</a:t>
            </a:r>
          </a:p>
        </p:txBody>
      </p:sp>
      <p:sp>
        <p:nvSpPr>
          <p:cNvPr id="19460" name="Rectangle 8"/>
          <p:cNvSpPr>
            <a:spLocks noChangeArrowheads="1"/>
          </p:cNvSpPr>
          <p:nvPr/>
        </p:nvSpPr>
        <p:spPr bwMode="auto">
          <a:xfrm>
            <a:off x="1887538" y="36290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ru-RU"/>
          </a:p>
        </p:txBody>
      </p:sp>
      <p:pic>
        <p:nvPicPr>
          <p:cNvPr id="19461" name="Picture 10" descr="42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29" y="620712"/>
            <a:ext cx="4785321" cy="523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303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785794"/>
            <a:ext cx="7158030" cy="45259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/>
              <a:t>Для нас не важны исторические детали событий 400-летней давности, ведь известно, что таких Сусаниных, отдавших свою жизнь за Отечество, Царя и Нацию, на Руси было не мало. Пусть легенда о костромском старосте будет своеобразным символом, символом мужества, любви и самопожертвования простых русских людей, так часто в нашей истории полагавших «душу свою за </a:t>
            </a:r>
            <a:r>
              <a:rPr lang="ru-RU" dirty="0" err="1"/>
              <a:t>други</a:t>
            </a:r>
            <a:r>
              <a:rPr lang="ru-RU" dirty="0"/>
              <a:t> своя».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46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Интересные факты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72816"/>
            <a:ext cx="77152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Monotype Corsiva" pitchFamily="66" charset="0"/>
              </a:rPr>
              <a:t>С </a:t>
            </a:r>
            <a:r>
              <a:rPr lang="ru-RU" sz="2000" dirty="0">
                <a:latin typeface="Monotype Corsiva" pitchFamily="66" charset="0"/>
              </a:rPr>
              <a:t>подвигом Ивана Сусанина сравнивался поступок ремесленника Осипа Комиссарова, спасшего в 1866 году от покушения императора Александра II. Родное село Комиссарова, </a:t>
            </a:r>
            <a:r>
              <a:rPr lang="ru-RU" sz="2000" dirty="0" err="1">
                <a:latin typeface="Monotype Corsiva" pitchFamily="66" charset="0"/>
              </a:rPr>
              <a:t>Молвитино</a:t>
            </a:r>
            <a:r>
              <a:rPr lang="ru-RU" sz="2000" dirty="0">
                <a:latin typeface="Monotype Corsiva" pitchFamily="66" charset="0"/>
              </a:rPr>
              <a:t> (ныне пос. Сусанино), находится всего в 12 верстах от села </a:t>
            </a:r>
            <a:r>
              <a:rPr lang="ru-RU" sz="2000" dirty="0" err="1">
                <a:latin typeface="Monotype Corsiva" pitchFamily="66" charset="0"/>
              </a:rPr>
              <a:t>Домнино</a:t>
            </a:r>
            <a:r>
              <a:rPr lang="ru-RU" sz="2000" dirty="0">
                <a:latin typeface="Monotype Corsiva" pitchFamily="66" charset="0"/>
              </a:rPr>
              <a:t> — родины </a:t>
            </a:r>
            <a:r>
              <a:rPr lang="ru-RU" sz="2000" dirty="0" smtClean="0">
                <a:latin typeface="Monotype Corsiva" pitchFamily="66" charset="0"/>
              </a:rPr>
              <a:t>Сусанина.</a:t>
            </a:r>
            <a:endParaRPr lang="ru-RU" sz="2000" dirty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Monotype Corsiva" pitchFamily="66" charset="0"/>
              </a:rPr>
              <a:t>В музее подвига </a:t>
            </a:r>
            <a:r>
              <a:rPr lang="ru-RU" sz="2000" dirty="0" err="1">
                <a:latin typeface="Monotype Corsiva" pitchFamily="66" charset="0"/>
              </a:rPr>
              <a:t>И.Сусанина</a:t>
            </a:r>
            <a:r>
              <a:rPr lang="ru-RU" sz="2000" dirty="0">
                <a:latin typeface="Monotype Corsiva" pitchFamily="66" charset="0"/>
              </a:rPr>
              <a:t> находится экспозиция «Они повторили подвиг Сусанина</a:t>
            </a:r>
            <a:r>
              <a:rPr lang="ru-RU" sz="2000" dirty="0" smtClean="0">
                <a:latin typeface="Monotype Corsiva" pitchFamily="66" charset="0"/>
              </a:rPr>
              <a:t>», </a:t>
            </a:r>
            <a:r>
              <a:rPr lang="ru-RU" sz="2000" dirty="0">
                <a:latin typeface="Monotype Corsiva" pitchFamily="66" charset="0"/>
              </a:rPr>
              <a:t>рассказывающая о 58 «последователях» </a:t>
            </a:r>
            <a:r>
              <a:rPr lang="ru-RU" sz="2000" dirty="0" err="1">
                <a:latin typeface="Monotype Corsiva" pitchFamily="66" charset="0"/>
              </a:rPr>
              <a:t>И.Сусанина</a:t>
            </a:r>
            <a:r>
              <a:rPr lang="ru-RU" sz="2000" dirty="0">
                <a:latin typeface="Monotype Corsiva" pitchFamily="66" charset="0"/>
              </a:rPr>
              <a:t>. В советское время вышла книга, описывающая их подвиги. Самый знаменитый из них Матвей Кузьмин, за свой подвиг был удостоен звания Герой Советского Союза</a:t>
            </a:r>
            <a:r>
              <a:rPr lang="ru-RU" sz="2000" dirty="0" smtClean="0">
                <a:latin typeface="Monotype Corsiva" pitchFamily="66" charset="0"/>
              </a:rPr>
              <a:t>.</a:t>
            </a:r>
            <a:endParaRPr lang="ru-RU" sz="20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23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/>
              <a:t>27 августа 1939 года вышел указ Президиума Верховного Совета РСФСР, гласивший: «Переименовать </a:t>
            </a:r>
            <a:r>
              <a:rPr lang="ru-RU" dirty="0" err="1"/>
              <a:t>Молвитинский</a:t>
            </a:r>
            <a:r>
              <a:rPr lang="ru-RU" dirty="0"/>
              <a:t> район Ярославской области в </a:t>
            </a:r>
            <a:r>
              <a:rPr lang="ru-RU" dirty="0" err="1"/>
              <a:t>Сусанинский</a:t>
            </a:r>
            <a:r>
              <a:rPr lang="ru-RU" dirty="0"/>
              <a:t> район и его центр, село </a:t>
            </a:r>
            <a:r>
              <a:rPr lang="ru-RU" dirty="0" err="1"/>
              <a:t>Молвитино</a:t>
            </a:r>
            <a:r>
              <a:rPr lang="ru-RU" dirty="0"/>
              <a:t>, в село </a:t>
            </a:r>
            <a:r>
              <a:rPr lang="ru-RU" dirty="0" smtClean="0"/>
              <a:t>Сусанино». </a:t>
            </a:r>
            <a:r>
              <a:rPr lang="ru-RU" dirty="0"/>
              <a:t>Иван Сусанин изображён на гербе и флаге района. В селе Сусанино в здании Воскресенской церкви находится музей подвига Ивана </a:t>
            </a:r>
            <a:r>
              <a:rPr lang="ru-RU" dirty="0" smtClean="0"/>
              <a:t>Сусанина.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Центральная площадь Костромы называется </a:t>
            </a:r>
            <a:r>
              <a:rPr lang="ru-RU" dirty="0" err="1"/>
              <a:t>Сусанинской</a:t>
            </a:r>
            <a:r>
              <a:rPr lang="ru-RU" dirty="0"/>
              <a:t> (1835—1918, </a:t>
            </a:r>
            <a:r>
              <a:rPr lang="ru-RU" dirty="0" err="1"/>
              <a:t>восст</a:t>
            </a:r>
            <a:r>
              <a:rPr lang="ru-RU" dirty="0"/>
              <a:t>. в 1992 году). В различных населённых пунктах государств бывшего СССР имеются улицы Ивана Сусанина.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В разное время имя Ивана Сусанина носили российские и советские суда:</a:t>
            </a:r>
          </a:p>
          <a:p>
            <a:pPr marL="0" indent="0" algn="ctr">
              <a:buNone/>
            </a:pPr>
            <a:r>
              <a:rPr lang="ru-RU" dirty="0"/>
              <a:t>ледокольный пароход-паром (также «</a:t>
            </a:r>
            <a:r>
              <a:rPr lang="ru-RU" dirty="0" err="1"/>
              <a:t>Минто</a:t>
            </a:r>
            <a:r>
              <a:rPr lang="ru-RU" dirty="0"/>
              <a:t>» (</a:t>
            </a:r>
            <a:r>
              <a:rPr lang="ru-RU" dirty="0" err="1"/>
              <a:t>Minto</a:t>
            </a:r>
            <a:r>
              <a:rPr lang="ru-RU" dirty="0"/>
              <a:t>), «Лейтенант </a:t>
            </a:r>
            <a:r>
              <a:rPr lang="ru-RU" dirty="0" err="1"/>
              <a:t>Дрейер</a:t>
            </a:r>
            <a:r>
              <a:rPr lang="ru-RU" dirty="0" smtClean="0"/>
              <a:t>»),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морской учебно-пассажирский пароход (бывший </a:t>
            </a:r>
            <a:r>
              <a:rPr lang="ru-RU" dirty="0" err="1" smtClean="0"/>
              <a:t>Ruegen</a:t>
            </a:r>
            <a:r>
              <a:rPr lang="ru-RU" dirty="0" smtClean="0"/>
              <a:t>),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пассажирский речной </a:t>
            </a:r>
            <a:r>
              <a:rPr lang="ru-RU" dirty="0" smtClean="0"/>
              <a:t>теплоход,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балкер (тип «Дмитрий Донской») (1981),</a:t>
            </a:r>
          </a:p>
          <a:p>
            <a:pPr marL="0" indent="0" algn="ctr">
              <a:buNone/>
            </a:pPr>
            <a:r>
              <a:rPr lang="ru-RU" dirty="0"/>
              <a:t>ледокольный пограничный сторожевой корабль проекта 97П (</a:t>
            </a:r>
            <a:r>
              <a:rPr lang="ru-RU" dirty="0" smtClean="0"/>
              <a:t>1973).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Литература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Зонтиков </a:t>
            </a:r>
            <a:r>
              <a:rPr lang="ru-RU" sz="1600" dirty="0">
                <a:latin typeface="Monotype Corsiva" pitchFamily="66" charset="0"/>
              </a:rPr>
              <a:t>Н. А. Иван Сусанин // Иван Сусанин: легенды и действительность. — Кострома, 1997. — С. 27. — 352 с. — ISBN 5-89362-003-8</a:t>
            </a:r>
          </a:p>
          <a:p>
            <a:r>
              <a:rPr lang="ru-RU" sz="1600" dirty="0">
                <a:latin typeface="Monotype Corsiva" pitchFamily="66" charset="0"/>
              </a:rPr>
              <a:t>Зонтиков Н. А. Иван Сусанин: легенды и действительность // Вопросы истории. 1994, N 11;</a:t>
            </a:r>
          </a:p>
          <a:p>
            <a:r>
              <a:rPr lang="ru-RU" sz="1600" dirty="0">
                <a:latin typeface="Monotype Corsiva" pitchFamily="66" charset="0"/>
              </a:rPr>
              <a:t>Соловьёв С. История России с древнейших времен</a:t>
            </a:r>
          </a:p>
          <a:p>
            <a:r>
              <a:rPr lang="ru-RU" sz="1600" dirty="0">
                <a:latin typeface="Monotype Corsiva" pitchFamily="66" charset="0"/>
              </a:rPr>
              <a:t>Борисов Н. В. Они повторили подвиг Сусанина. М., 1969;</a:t>
            </a:r>
          </a:p>
          <a:p>
            <a:r>
              <a:rPr lang="ru-RU" sz="1600" dirty="0">
                <a:latin typeface="Monotype Corsiva" pitchFamily="66" charset="0"/>
              </a:rPr>
              <a:t>Зонтиков Н. А. «За службу к нам, и за кровь, и за терпение…» // альманах «Костромская земля». 1992, N 2 С. 39-54;</a:t>
            </a:r>
          </a:p>
          <a:p>
            <a:r>
              <a:rPr lang="ru-RU" sz="1600" dirty="0">
                <a:latin typeface="Monotype Corsiva" pitchFamily="66" charset="0"/>
              </a:rPr>
              <a:t>Толстов В. А. Н. И. Костомаров и В. А. Самарянов: два взгляда на историческую достоверность личности Ивана Сусанина // Смутное время и земские ополчения в начале XVII века. К 400-летию создания Первого </a:t>
            </a:r>
            <a:r>
              <a:rPr lang="ru-RU" sz="1600" dirty="0" err="1">
                <a:latin typeface="Monotype Corsiva" pitchFamily="66" charset="0"/>
              </a:rPr>
              <a:t>ополчнения</a:t>
            </a:r>
            <a:r>
              <a:rPr lang="ru-RU" sz="1600" dirty="0">
                <a:latin typeface="Monotype Corsiva" pitchFamily="66" charset="0"/>
              </a:rPr>
              <a:t> под предводительством П. П. Ляпунова. Сборник трудов Всероссийской научной конференции. Рязань, 11-12 апреля 2011 г. / Отв. ред. д.и.н., проф. В. Н. Козляков. Рязань, 2011. С. 249—257</a:t>
            </a:r>
          </a:p>
          <a:p>
            <a:r>
              <a:rPr lang="ru-RU" sz="1600" dirty="0">
                <a:latin typeface="Monotype Corsiva" pitchFamily="66" charset="0"/>
              </a:rPr>
              <a:t>[править]</a:t>
            </a:r>
          </a:p>
          <a:p>
            <a:pPr marL="0" indent="0" algn="ctr">
              <a:buNone/>
            </a:pPr>
            <a:r>
              <a:rPr lang="ru-RU" sz="1800" b="1" dirty="0">
                <a:latin typeface="Monotype Corsiva" pitchFamily="66" charset="0"/>
              </a:rPr>
              <a:t>Ссылки</a:t>
            </a:r>
          </a:p>
          <a:p>
            <a:r>
              <a:rPr lang="ru-RU" sz="1600" dirty="0" smtClean="0">
                <a:latin typeface="Monotype Corsiva" pitchFamily="66" charset="0"/>
              </a:rPr>
              <a:t> </a:t>
            </a:r>
            <a:r>
              <a:rPr lang="ru-RU" sz="1600" dirty="0">
                <a:latin typeface="Monotype Corsiva" pitchFamily="66" charset="0"/>
              </a:rPr>
              <a:t>В </a:t>
            </a:r>
            <a:r>
              <a:rPr lang="ru-RU" sz="1600" dirty="0" err="1">
                <a:latin typeface="Monotype Corsiva" pitchFamily="66" charset="0"/>
              </a:rPr>
              <a:t>Викисловаре</a:t>
            </a:r>
            <a:r>
              <a:rPr lang="ru-RU" sz="1600" dirty="0">
                <a:latin typeface="Monotype Corsiva" pitchFamily="66" charset="0"/>
              </a:rPr>
              <a:t> есть статья «Иван Сусанин»</a:t>
            </a:r>
          </a:p>
          <a:p>
            <a:r>
              <a:rPr lang="ru-RU" sz="1600" dirty="0" err="1">
                <a:latin typeface="Monotype Corsiva" pitchFamily="66" charset="0"/>
              </a:rPr>
              <a:t>Дорогобужинов</a:t>
            </a:r>
            <a:r>
              <a:rPr lang="ru-RU" sz="1600" dirty="0">
                <a:latin typeface="Monotype Corsiva" pitchFamily="66" charset="0"/>
              </a:rPr>
              <a:t> В. И. Правда о Сусанине // Русский архив, 1871. — </a:t>
            </a:r>
            <a:r>
              <a:rPr lang="ru-RU" sz="1600" dirty="0" err="1">
                <a:latin typeface="Monotype Corsiva" pitchFamily="66" charset="0"/>
              </a:rPr>
              <a:t>Вып</a:t>
            </a:r>
            <a:r>
              <a:rPr lang="ru-RU" sz="1600" dirty="0">
                <a:latin typeface="Monotype Corsiva" pitchFamily="66" charset="0"/>
              </a:rPr>
              <a:t>. 2. — </a:t>
            </a:r>
            <a:r>
              <a:rPr lang="ru-RU" sz="1600" dirty="0" err="1">
                <a:latin typeface="Monotype Corsiva" pitchFamily="66" charset="0"/>
              </a:rPr>
              <a:t>Стб</a:t>
            </a:r>
            <a:r>
              <a:rPr lang="ru-RU" sz="1600" dirty="0">
                <a:latin typeface="Monotype Corsiva" pitchFamily="66" charset="0"/>
              </a:rPr>
              <a:t>. 01-034.</a:t>
            </a:r>
          </a:p>
          <a:p>
            <a:r>
              <a:rPr lang="ru-RU" sz="1600" dirty="0">
                <a:latin typeface="Monotype Corsiva" pitchFamily="66" charset="0"/>
              </a:rPr>
              <a:t>Н. А. Зонтиков «Иван Сусанин. Легенды и действительность»</a:t>
            </a:r>
          </a:p>
          <a:p>
            <a:r>
              <a:rPr lang="ru-RU" sz="1600" dirty="0">
                <a:latin typeface="Monotype Corsiva" pitchFamily="66" charset="0"/>
              </a:rPr>
              <a:t>Иван Сусанин и его потомки</a:t>
            </a:r>
          </a:p>
          <a:p>
            <a:r>
              <a:rPr lang="ru-RU" sz="1600" dirty="0">
                <a:latin typeface="Monotype Corsiva" pitchFamily="66" charset="0"/>
              </a:rPr>
              <a:t>Иван Сусанин. Легенды и правда / Серия «Искатели» (телевизионный фильм)</a:t>
            </a:r>
          </a:p>
        </p:txBody>
      </p:sp>
    </p:spTree>
    <p:extLst>
      <p:ext uri="{BB962C8B-B14F-4D97-AF65-F5344CB8AC3E}">
        <p14:creationId xmlns:p14="http://schemas.microsoft.com/office/powerpoint/2010/main" val="393307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1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215370" cy="63953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5500702"/>
            <a:ext cx="357190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« Умирая, не умрет герой...</a:t>
            </a:r>
            <a:br>
              <a:rPr lang="ru-RU" dirty="0" smtClean="0"/>
            </a:br>
            <a:r>
              <a:rPr lang="ru-RU" dirty="0" smtClean="0"/>
              <a:t>Мужество останется в веках»</a:t>
            </a:r>
            <a:br>
              <a:rPr lang="ru-RU" dirty="0" smtClean="0"/>
            </a:br>
            <a:r>
              <a:rPr lang="ru-RU" dirty="0" smtClean="0"/>
              <a:t>М. </a:t>
            </a:r>
            <a:r>
              <a:rPr lang="ru-RU" dirty="0" err="1" smtClean="0"/>
              <a:t>Джалиль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736" y="997334"/>
            <a:ext cx="5572164" cy="35837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482" y="4581128"/>
            <a:ext cx="83804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Сусанин не пощадил жизни своей ради Отечества. И Отечество не забыло этот подвиг. И это правильно – нельзя забывать своей истории, своих побед, которыми, напротив, должны гордиться – ведь без прошлого, как известно, не станет и будущего. А оно должно быть у каждого народа, у каждой страны. Те, кто погиб за счастье и свободу Отечества, не могут быть чужими никому, в том числе и нам, потомкам. Будем верными их светлой памяти – тем самым будем верными России.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31840" y="260648"/>
            <a:ext cx="3409311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latin typeface="Monotype Corsiva" pitchFamily="66" charset="0"/>
              </a:rPr>
              <a:t>«…</a:t>
            </a:r>
            <a:r>
              <a:rPr lang="ru-RU" sz="1400" dirty="0">
                <a:latin typeface="Monotype Corsiva" pitchFamily="66" charset="0"/>
              </a:rPr>
              <a:t>Кто русский по сердцу, тот бодро и смело,</a:t>
            </a:r>
          </a:p>
          <a:p>
            <a:r>
              <a:rPr lang="ru-RU" sz="1400" dirty="0" smtClean="0">
                <a:latin typeface="Monotype Corsiva" pitchFamily="66" charset="0"/>
              </a:rPr>
              <a:t>И </a:t>
            </a:r>
            <a:r>
              <a:rPr lang="ru-RU" sz="1400" dirty="0">
                <a:latin typeface="Monotype Corsiva" pitchFamily="66" charset="0"/>
              </a:rPr>
              <a:t>радостно гибнет за правое дело!</a:t>
            </a:r>
          </a:p>
          <a:p>
            <a:r>
              <a:rPr lang="ru-RU" sz="1400" dirty="0" smtClean="0">
                <a:latin typeface="Monotype Corsiva" pitchFamily="66" charset="0"/>
              </a:rPr>
              <a:t>Ни </a:t>
            </a:r>
            <a:r>
              <a:rPr lang="ru-RU" sz="1400" dirty="0">
                <a:latin typeface="Monotype Corsiva" pitchFamily="66" charset="0"/>
              </a:rPr>
              <a:t>казни, ни смерти  и я не боюсь:</a:t>
            </a:r>
          </a:p>
          <a:p>
            <a:r>
              <a:rPr lang="ru-RU" sz="1400" dirty="0" smtClean="0">
                <a:latin typeface="Monotype Corsiva" pitchFamily="66" charset="0"/>
              </a:rPr>
              <a:t>Не </a:t>
            </a:r>
            <a:r>
              <a:rPr lang="ru-RU" sz="1400" dirty="0">
                <a:latin typeface="Monotype Corsiva" pitchFamily="66" charset="0"/>
              </a:rPr>
              <a:t>дрогнув, умру за царя и за Русь!»</a:t>
            </a:r>
          </a:p>
          <a:p>
            <a:pPr algn="r"/>
            <a:r>
              <a:rPr lang="ru-RU" sz="1400" dirty="0" smtClean="0">
                <a:latin typeface="Monotype Corsiva" pitchFamily="66" charset="0"/>
              </a:rPr>
              <a:t> </a:t>
            </a:r>
            <a:r>
              <a:rPr lang="ru-RU" sz="1400" dirty="0" err="1" smtClean="0">
                <a:latin typeface="Monotype Corsiva" pitchFamily="66" charset="0"/>
              </a:rPr>
              <a:t>К.Рылеев</a:t>
            </a:r>
            <a:endParaRPr lang="ru-RU" sz="14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3375"/>
            <a:ext cx="5842992" cy="1143000"/>
          </a:xfrm>
        </p:spPr>
        <p:txBody>
          <a:bodyPr/>
          <a:lstStyle/>
          <a:p>
            <a:r>
              <a:rPr lang="ru-RU" dirty="0" smtClean="0"/>
              <a:t>Иван Сусанин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508491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</a:rPr>
              <a:t>Род </a:t>
            </a:r>
            <a:r>
              <a:rPr lang="ru-RU" sz="2000" dirty="0" smtClean="0">
                <a:solidFill>
                  <a:srgbClr val="FF0000"/>
                </a:solidFill>
              </a:rPr>
              <a:t>деятельности:  </a:t>
            </a:r>
            <a:r>
              <a:rPr lang="ru-RU" sz="2000" dirty="0" smtClean="0"/>
              <a:t>сельский </a:t>
            </a:r>
            <a:r>
              <a:rPr lang="ru-RU" sz="2000" dirty="0"/>
              <a:t>староста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</a:rPr>
              <a:t>Дата </a:t>
            </a:r>
            <a:r>
              <a:rPr lang="ru-RU" sz="2000" dirty="0" smtClean="0">
                <a:solidFill>
                  <a:srgbClr val="FF0000"/>
                </a:solidFill>
              </a:rPr>
              <a:t>рождения:  </a:t>
            </a:r>
            <a:r>
              <a:rPr lang="ru-RU" sz="2000" dirty="0" smtClean="0"/>
              <a:t>последняя </a:t>
            </a:r>
            <a:r>
              <a:rPr lang="ru-RU" sz="2000" dirty="0"/>
              <a:t>треть XVI века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</a:rPr>
              <a:t>Место рождения:</a:t>
            </a:r>
            <a:r>
              <a:rPr lang="ru-RU" sz="2000" dirty="0"/>
              <a:t>	</a:t>
            </a:r>
          </a:p>
          <a:p>
            <a:pPr marL="0" indent="0">
              <a:buNone/>
            </a:pPr>
            <a:r>
              <a:rPr lang="ru-RU" sz="2000" dirty="0"/>
              <a:t>д. Деревеньки или </a:t>
            </a:r>
            <a:r>
              <a:rPr lang="ru-RU" sz="2000" dirty="0" err="1"/>
              <a:t>Деревнищи</a:t>
            </a:r>
            <a:r>
              <a:rPr lang="ru-RU" sz="2000" dirty="0"/>
              <a:t> (ныне </a:t>
            </a:r>
            <a:r>
              <a:rPr lang="ru-RU" sz="2000" dirty="0" err="1"/>
              <a:t>Сусанинский</a:t>
            </a:r>
            <a:r>
              <a:rPr lang="ru-RU" sz="2000" dirty="0"/>
              <a:t> район Костромской области)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Подданство:</a:t>
            </a:r>
            <a:r>
              <a:rPr lang="ru-RU" sz="2000" dirty="0" smtClean="0"/>
              <a:t>  Россия </a:t>
            </a:r>
            <a:r>
              <a:rPr lang="ru-RU" sz="2000" dirty="0"/>
              <a:t>(Московское государство)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</a:rPr>
              <a:t>Дата </a:t>
            </a:r>
            <a:r>
              <a:rPr lang="ru-RU" sz="2000" dirty="0" smtClean="0">
                <a:solidFill>
                  <a:srgbClr val="FF0000"/>
                </a:solidFill>
              </a:rPr>
              <a:t>смерти: </a:t>
            </a:r>
            <a:r>
              <a:rPr lang="ru-RU" sz="2000" dirty="0" smtClean="0"/>
              <a:t>1612 </a:t>
            </a:r>
            <a:r>
              <a:rPr lang="ru-RU" sz="2000" dirty="0"/>
              <a:t>или 1613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</a:rPr>
              <a:t>Место смерти:</a:t>
            </a:r>
            <a:r>
              <a:rPr lang="ru-RU" sz="2000" dirty="0"/>
              <a:t>	</a:t>
            </a:r>
          </a:p>
          <a:p>
            <a:pPr marL="0" indent="0">
              <a:buNone/>
            </a:pPr>
            <a:r>
              <a:rPr lang="ru-RU" sz="2000" dirty="0"/>
              <a:t>близ села </a:t>
            </a:r>
            <a:r>
              <a:rPr lang="ru-RU" sz="2000" dirty="0" err="1"/>
              <a:t>Домнино</a:t>
            </a:r>
            <a:r>
              <a:rPr lang="ru-RU" sz="2000" dirty="0"/>
              <a:t> (ныне </a:t>
            </a:r>
            <a:r>
              <a:rPr lang="ru-RU" sz="2000" dirty="0" err="1"/>
              <a:t>Сусанинский</a:t>
            </a:r>
            <a:r>
              <a:rPr lang="ru-RU" sz="2000" dirty="0"/>
              <a:t> район Костромской области)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Дети:</a:t>
            </a:r>
            <a:r>
              <a:rPr lang="ru-RU" sz="2000" dirty="0" smtClean="0"/>
              <a:t> дочь </a:t>
            </a:r>
            <a:r>
              <a:rPr lang="ru-RU" sz="2000" dirty="0" err="1"/>
              <a:t>Антонида</a:t>
            </a:r>
            <a:endParaRPr lang="ru-RU" sz="2000" dirty="0"/>
          </a:p>
        </p:txBody>
      </p:sp>
      <p:pic>
        <p:nvPicPr>
          <p:cNvPr id="4" name="Picture 5" descr="петроввролиивсусан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764704"/>
            <a:ext cx="3265092" cy="5401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268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6" name="Rectangle 26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476250"/>
            <a:ext cx="4259262" cy="6048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  </a:t>
            </a:r>
            <a:r>
              <a:rPr lang="ru-RU" sz="2400" dirty="0" smtClean="0"/>
              <a:t>Сложно в нашей стране найти человека, который</a:t>
            </a:r>
            <a:r>
              <a:rPr lang="ru-RU" sz="2000" dirty="0" smtClean="0"/>
              <a:t> </a:t>
            </a:r>
            <a:r>
              <a:rPr lang="ru-RU" sz="2400" dirty="0" smtClean="0"/>
              <a:t>бы не слышал об Иване Сусанине и его подвиге.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     </a:t>
            </a:r>
            <a:r>
              <a:rPr lang="ru-RU" sz="2400" dirty="0" smtClean="0"/>
              <a:t>В определенных кругах это имя стало нарицательным:</a:t>
            </a:r>
            <a:r>
              <a:rPr lang="ru-RU" sz="2000" dirty="0" smtClean="0"/>
              <a:t> </a:t>
            </a:r>
            <a:r>
              <a:rPr lang="ru-RU" sz="2400" dirty="0" smtClean="0"/>
              <a:t>так называют человека, потерявшего ориентировку  и заведшего группу людей не туда, куда было нужно.</a:t>
            </a:r>
            <a:r>
              <a:rPr lang="ru-RU" sz="2000" dirty="0" smtClean="0"/>
              <a:t> </a:t>
            </a:r>
            <a:r>
              <a:rPr lang="ru-RU" sz="2400" dirty="0" smtClean="0"/>
              <a:t>Несмотря на разницу в интерпретациях, подвиг Ивана Сусанина- реальный</a:t>
            </a:r>
            <a:r>
              <a:rPr lang="ru-RU" sz="2000" dirty="0" smtClean="0"/>
              <a:t> </a:t>
            </a:r>
            <a:r>
              <a:rPr lang="ru-RU" sz="2400" dirty="0" smtClean="0"/>
              <a:t>исторический факт. Он подтверждается многими документами.</a:t>
            </a:r>
          </a:p>
        </p:txBody>
      </p:sp>
      <p:sp>
        <p:nvSpPr>
          <p:cNvPr id="10267" name="Rectangle 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памятник</a:t>
            </a:r>
          </a:p>
        </p:txBody>
      </p:sp>
      <p:pic>
        <p:nvPicPr>
          <p:cNvPr id="5124" name="Picture 29" descr="Иван Сусан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4176713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98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0795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/>
              <a:t>Итак , пройдем же по местам, связанным с этой необычной и в чем-то загадочной историей.</a:t>
            </a:r>
          </a:p>
        </p:txBody>
      </p:sp>
      <p:sp>
        <p:nvSpPr>
          <p:cNvPr id="6147" name="Text Box 8"/>
          <p:cNvSpPr txBox="1">
            <a:spLocks noChangeArrowheads="1"/>
          </p:cNvSpPr>
          <p:nvPr/>
        </p:nvSpPr>
        <p:spPr bwMode="auto">
          <a:xfrm>
            <a:off x="755650" y="1341438"/>
            <a:ext cx="7777163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/>
              <a:t>       </a:t>
            </a:r>
            <a:r>
              <a:rPr lang="ru-RU" sz="2400" b="1" i="1"/>
              <a:t>Сусанинские места: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sz="2000"/>
              <a:t>Поселок Сусанино с музеем, посвященным народному герою.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sz="2000"/>
              <a:t>Часовня на месте избы Ивана Осиповича   в несуществующем ныне населенном пункте Деревеньке.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sz="2000"/>
              <a:t>Село Домнино , бывшая вотчина князей Романовых, на месте палат которых позже был построен Успенский храм.</a:t>
            </a:r>
          </a:p>
        </p:txBody>
      </p:sp>
      <p:pic>
        <p:nvPicPr>
          <p:cNvPr id="6148" name="Picture 14" descr="avto_06_0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716338"/>
            <a:ext cx="756126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880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5" descr="kostroma-buy_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6" y="260350"/>
            <a:ext cx="8578969" cy="5811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38" y="4857760"/>
            <a:ext cx="7429552" cy="1428760"/>
          </a:xfrm>
        </p:spPr>
        <p:txBody>
          <a:bodyPr>
            <a:normAutofit lnSpcReduction="10000"/>
          </a:bodyPr>
          <a:lstStyle/>
          <a:p>
            <a:pPr marL="360363" lvl="1" indent="0" eaLnBrk="1" hangingPunct="1">
              <a:defRPr/>
            </a:pPr>
            <a:endParaRPr lang="ru-RU" sz="2000" dirty="0" smtClean="0"/>
          </a:p>
          <a:p>
            <a:pPr marL="360363" lvl="1" indent="0" algn="ctr">
              <a:lnSpc>
                <a:spcPct val="90000"/>
              </a:lnSpc>
              <a:buNone/>
              <a:defRPr/>
            </a:pPr>
            <a:r>
              <a:rPr lang="ru-RU" sz="2400" dirty="0" smtClean="0">
                <a:solidFill>
                  <a:srgbClr val="FFFF00"/>
                </a:solidFill>
              </a:rPr>
              <a:t>Асфальтовая дорога, ведущая к селу </a:t>
            </a:r>
            <a:r>
              <a:rPr lang="ru-RU" sz="2400" dirty="0" err="1" smtClean="0">
                <a:solidFill>
                  <a:srgbClr val="FFFF00"/>
                </a:solidFill>
              </a:rPr>
              <a:t>Попадьино</a:t>
            </a:r>
            <a:r>
              <a:rPr lang="ru-RU" sz="2400" dirty="0" smtClean="0">
                <a:solidFill>
                  <a:srgbClr val="FFFF00"/>
                </a:solidFill>
              </a:rPr>
              <a:t>. На обочине дороги стоит деревянный указатель «Часовня».  </a:t>
            </a:r>
          </a:p>
        </p:txBody>
      </p:sp>
    </p:spTree>
    <p:extLst>
      <p:ext uri="{BB962C8B-B14F-4D97-AF65-F5344CB8AC3E}">
        <p14:creationId xmlns:p14="http://schemas.microsoft.com/office/powerpoint/2010/main" val="131624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ysanin_ivan_ho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6858048" cy="642942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549275"/>
            <a:ext cx="4176712" cy="473711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ru-RU" sz="1400" dirty="0" smtClean="0">
                <a:solidFill>
                  <a:srgbClr val="FFFF00"/>
                </a:solidFill>
              </a:rPr>
              <a:t>         </a:t>
            </a:r>
            <a:r>
              <a:rPr lang="ru-RU" sz="2400" dirty="0" smtClean="0">
                <a:solidFill>
                  <a:srgbClr val="FFFF00"/>
                </a:solidFill>
              </a:rPr>
              <a:t>В 2 км пути по дороге  справа откроется довольно большая вытянутая поляна. На этой поляне находилось родное селение И.Сусанина-Деревеньки.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6000768"/>
            <a:ext cx="6429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Именно здесь , согласно </a:t>
            </a:r>
            <a:r>
              <a:rPr lang="ru-RU" dirty="0" err="1" smtClean="0">
                <a:solidFill>
                  <a:srgbClr val="FF0000"/>
                </a:solidFill>
              </a:rPr>
              <a:t>преданию,и</a:t>
            </a:r>
            <a:r>
              <a:rPr lang="ru-RU" dirty="0" smtClean="0">
                <a:solidFill>
                  <a:srgbClr val="FF0000"/>
                </a:solidFill>
              </a:rPr>
              <a:t> стоял дом Ивана Сусанина.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810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1634</Words>
  <Application>Microsoft Office PowerPoint</Application>
  <PresentationFormat>Экран (4:3)</PresentationFormat>
  <Paragraphs>109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Иван Сусанин</vt:lpstr>
      <vt:lpstr>Презентация PowerPoint</vt:lpstr>
      <vt:lpstr>Итак , пройдем же по местам, связанным с этой необычной и в чем-то загадочной историей.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Интересные факты </vt:lpstr>
      <vt:lpstr>Презентация PowerPoint</vt:lpstr>
      <vt:lpstr>Литература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 не за царя, а за землю Русскую отдал свою жизнь костромской крестьянин Иван Осипович Сусанин. «За свободу родной земли»</dc:title>
  <dc:creator>Малая Цильна8</dc:creator>
  <cp:lastModifiedBy>Айназ</cp:lastModifiedBy>
  <cp:revision>31</cp:revision>
  <dcterms:created xsi:type="dcterms:W3CDTF">2013-03-29T04:35:15Z</dcterms:created>
  <dcterms:modified xsi:type="dcterms:W3CDTF">2013-04-01T11:55:42Z</dcterms:modified>
</cp:coreProperties>
</file>